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63" r:id="rId3"/>
    <p:sldId id="264" r:id="rId4"/>
    <p:sldId id="265" r:id="rId5"/>
    <p:sldId id="276" r:id="rId6"/>
    <p:sldId id="277" r:id="rId7"/>
    <p:sldId id="282" r:id="rId8"/>
    <p:sldId id="283" r:id="rId9"/>
    <p:sldId id="284" r:id="rId10"/>
    <p:sldId id="285" r:id="rId11"/>
    <p:sldId id="286" r:id="rId12"/>
    <p:sldId id="271" r:id="rId13"/>
    <p:sldId id="279" r:id="rId14"/>
    <p:sldId id="278" r:id="rId15"/>
    <p:sldId id="272" r:id="rId16"/>
    <p:sldId id="281" r:id="rId17"/>
    <p:sldId id="273" r:id="rId18"/>
    <p:sldId id="274" r:id="rId19"/>
    <p:sldId id="275" r:id="rId20"/>
    <p:sldId id="257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78"/>
    <p:restoredTop sz="73443" autoAdjust="0"/>
  </p:normalViewPr>
  <p:slideViewPr>
    <p:cSldViewPr snapToGrid="0" snapToObjects="1">
      <p:cViewPr varScale="1">
        <p:scale>
          <a:sx n="84" d="100"/>
          <a:sy n="84" d="100"/>
        </p:scale>
        <p:origin x="154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49C49E-78F5-4912-B94D-2532CD6390CF}" type="datetimeFigureOut">
              <a:rPr lang="en-US" smtClean="0"/>
              <a:t>8/8/2023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B1AB63-4E47-431B-AA27-57CF7E3CAA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9091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Today’s Agenda: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B1AB63-4E47-431B-AA27-57CF7E3CAAA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6590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Hands-off document on confluence</a:t>
            </a:r>
          </a:p>
          <a:p>
            <a:endParaRPr lang="en-US" dirty="0"/>
          </a:p>
          <a:p>
            <a:r>
              <a:rPr lang="en-US" dirty="0"/>
              <a:t>This is my first project</a:t>
            </a:r>
          </a:p>
          <a:p>
            <a:r>
              <a:rPr lang="en-US" dirty="0"/>
              <a:t>Let’s move to the second project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B1AB63-4E47-431B-AA27-57CF7E3CAAA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6829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What’s the problem?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Oscillation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Edge cases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overshooting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B1AB63-4E47-431B-AA27-57CF7E3CAAA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7322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Solution</a:t>
            </a:r>
          </a:p>
          <a:p>
            <a:endParaRPr lang="en-US" dirty="0"/>
          </a:p>
          <a:p>
            <a:r>
              <a:rPr lang="en-US" dirty="0"/>
              <a:t>Do I conquer the problems? Yes!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B1AB63-4E47-431B-AA27-57CF7E3CAAA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2429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Before and After, at 20C</a:t>
            </a:r>
          </a:p>
          <a:p>
            <a:endParaRPr lang="en-US" dirty="0"/>
          </a:p>
          <a:p>
            <a:r>
              <a:rPr lang="en-US" dirty="0"/>
              <a:t>Move to the third projects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B1AB63-4E47-431B-AA27-57CF7E3CAAA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3642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DMM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Read Temperature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Different </a:t>
            </a:r>
            <a:r>
              <a:rPr lang="en-US" dirty="0" err="1"/>
              <a:t>Thermo</a:t>
            </a:r>
            <a:r>
              <a:rPr lang="en-US" dirty="0"/>
              <a:t> Probes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B1AB63-4E47-431B-AA27-57CF7E3CAAA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4412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Solution in software: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This is all the project I have finished during this internships.</a:t>
            </a:r>
          </a:p>
          <a:p>
            <a:endParaRPr lang="en-US" dirty="0"/>
          </a:p>
          <a:p>
            <a:r>
              <a:rPr lang="en-US" dirty="0"/>
              <a:t>I learned lots of things!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B1AB63-4E47-431B-AA27-57CF7E3CAAA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3993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dirty="0"/>
              <a:t>Talk more, don’t be shy, ask for help when I am not capable to do </a:t>
            </a:r>
            <a:r>
              <a:rPr lang="en-US" dirty="0" err="1"/>
              <a:t>sth</a:t>
            </a:r>
            <a:r>
              <a:rPr lang="en-US" dirty="0"/>
              <a:t>. Beyond my understanding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Take the responsibility for your projects. It is my duty to fix the bugs, to worry about the end-user experience, etc. Don’t be someone who just follow other’s minds. Think independently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Always try first! That’s how I learned the knowledge. Give a shot, and how I get the practice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Easiest way to find the problem/cause, and solve the bug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How to let someone understand what you’re doing without any online research. How to make the product user-friendly. No confusion to use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dirty="0"/>
              <a:t>Think about the product usage when it goes to public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B1AB63-4E47-431B-AA27-57CF7E3CAAA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8505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Skills: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New Programming Languages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Learned a lot using this, compare to school.. Nothing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Lots of practice using programming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Instrument interface 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Batch script to semi-auto install software.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 err="1"/>
              <a:t>Vscode</a:t>
            </a:r>
            <a:r>
              <a:rPr lang="en-US" dirty="0"/>
              <a:t>-how to configure ide, customized the </a:t>
            </a:r>
            <a:r>
              <a:rPr lang="en-US" dirty="0" err="1"/>
              <a:t>vscode</a:t>
            </a: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Little learning about PID control</a:t>
            </a:r>
          </a:p>
          <a:p>
            <a:pPr marL="0" indent="0">
              <a:buFont typeface="+mj-lt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B1AB63-4E47-431B-AA27-57CF7E3CAAA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66604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dirty="0"/>
              <a:t>For great-support along the way, lead me to think about the problem, marketing requirement, and how to make code/project easier and more precise when doing code review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For great-help when I was doing all software stuffs, Gained lots of help when developed the </a:t>
            </a:r>
            <a:r>
              <a:rPr lang="en-US" dirty="0" err="1"/>
              <a:t>pyEridanLab</a:t>
            </a:r>
            <a:r>
              <a:rPr lang="en-US" dirty="0"/>
              <a:t>.  And appreciate some life/work lectures he told me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For great-help when I was doing all hardware stuffs, Always happy to help, show me where to find the stuffs. And happy to explain what’s going in the hardware.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Give my respect to you when we were doing the code review, you were being really details-oriented. Spent half-hours to put comments on the little things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Give my respect to your work-ethics. Always focus on the work, and being professional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For great-help about how to get involved within the company since the first day I came here.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Thanks for giving me the opportunity doing my first internship here. It has a great company-culture, met lots of great people who know a lot about everything. Hope to see the day when </a:t>
            </a:r>
            <a:r>
              <a:rPr lang="en-US" dirty="0" err="1"/>
              <a:t>Eridan</a:t>
            </a:r>
            <a:r>
              <a:rPr lang="en-US" dirty="0"/>
              <a:t> goes to public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B1AB63-4E47-431B-AA27-57CF7E3CAAA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2763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dirty="0"/>
              <a:t>My background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dirty="0"/>
              <a:t>BS, MS RF Test Engineering Intern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dirty="0"/>
              <a:t>What am I doing here? What’s my project? And how that goes?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B1AB63-4E47-431B-AA27-57CF7E3CAAA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3411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dirty="0"/>
              <a:t>A repo is used to convert MATLAB code to Python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Why we need that? How we do that?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 err="1"/>
              <a:t>Matlab</a:t>
            </a:r>
            <a:r>
              <a:rPr lang="en-US" dirty="0"/>
              <a:t> License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dirty="0"/>
              <a:t>Expensive but python and C# are free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dirty="0"/>
              <a:t>C# to Python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dirty="0"/>
              <a:t>How to avoid recreating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dirty="0"/>
              <a:t>DLL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dirty="0"/>
              <a:t>How to use it?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dirty="0"/>
              <a:t>Do we find the solution?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B1AB63-4E47-431B-AA27-57CF7E3CAAA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1556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Solution: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B1AB63-4E47-431B-AA27-57CF7E3CAAA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252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it looked like on the second day of my intern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B1AB63-4E47-431B-AA27-57CF7E3CAAA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7603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After a month effort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With around 8000 lines of code, it wrap everything we have so far from C#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This is what repo looked like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More readme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More code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More auto-installation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B1AB63-4E47-431B-AA27-57CF7E3CAAA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5468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Semi-Auto install the python, </a:t>
            </a:r>
            <a:r>
              <a:rPr lang="en-US" dirty="0" err="1"/>
              <a:t>vscode</a:t>
            </a:r>
            <a:r>
              <a:rPr lang="en-US" dirty="0"/>
              <a:t> and </a:t>
            </a:r>
            <a:r>
              <a:rPr lang="en-US" dirty="0" err="1"/>
              <a:t>rclone</a:t>
            </a:r>
            <a:r>
              <a:rPr lang="en-US" dirty="0"/>
              <a:t> as you need</a:t>
            </a:r>
          </a:p>
          <a:p>
            <a:r>
              <a:rPr lang="en-US" dirty="0"/>
              <a:t>Just double click, no further steps are needed</a:t>
            </a:r>
          </a:p>
          <a:p>
            <a:r>
              <a:rPr lang="en-US" dirty="0"/>
              <a:t>Beyond that, may wonder the usage of this repo, how to use python?, How to use DLL?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B1AB63-4E47-431B-AA27-57CF7E3CAAA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7239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DLL Help Script</a:t>
            </a:r>
          </a:p>
          <a:p>
            <a:r>
              <a:rPr lang="en-US" dirty="0"/>
              <a:t>How about python help?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B1AB63-4E47-431B-AA27-57CF7E3CAAA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1189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Python Help script</a:t>
            </a:r>
          </a:p>
          <a:p>
            <a:r>
              <a:rPr lang="en-US" dirty="0"/>
              <a:t>Double click text in blue, it’s a hyperlink to the online resource, or the raw script</a:t>
            </a:r>
          </a:p>
          <a:p>
            <a:r>
              <a:rPr lang="en-US" dirty="0"/>
              <a:t>Tried to put as many as I can to improve end-user experience</a:t>
            </a:r>
          </a:p>
          <a:p>
            <a:r>
              <a:rPr lang="en-US" dirty="0"/>
              <a:t>So it’s easy to use and to understand. And I also want to make sure there is not many confusions from the people as they start this repo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After I leave, how to do the maintenance? How to keep the repo in the safe condition?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B1AB63-4E47-431B-AA27-57CF7E3CAAA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4682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8B1C62-921B-1E43-9579-5D87D585B52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692519"/>
            <a:ext cx="4104904" cy="817444"/>
          </a:xfrm>
          <a:prstGeom prst="rect">
            <a:avLst/>
          </a:prstGeom>
        </p:spPr>
        <p:txBody>
          <a:bodyPr anchor="ctr" anchorCtr="0"/>
          <a:lstStyle>
            <a:lvl1pPr algn="r">
              <a:defRPr sz="4400" b="0">
                <a:solidFill>
                  <a:schemeClr val="accent2"/>
                </a:solidFill>
              </a:defRPr>
            </a:lvl1pPr>
          </a:lstStyle>
          <a:p>
            <a:r>
              <a:rPr lang="en-GB" dirty="0"/>
              <a:t>Main Title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285AED8-9352-C14D-A535-383CCEBFCE3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Business Proposal Template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D596CC-7636-1A4A-8915-6330413E74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F229F5-07FC-B945-8C95-EB17C1262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F61D0-4F99-E94E-B6E5-E2ED5C51A0A7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0D9E873-B672-5D46-A0F8-EF30509E801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732237" cy="1140967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ACC81F22-FB13-B24D-84D8-04A0015CBF71}"/>
              </a:ext>
            </a:extLst>
          </p:cNvPr>
          <p:cNvSpPr txBox="1">
            <a:spLocks/>
          </p:cNvSpPr>
          <p:nvPr userDrawn="1"/>
        </p:nvSpPr>
        <p:spPr>
          <a:xfrm>
            <a:off x="5628904" y="2633144"/>
            <a:ext cx="273132" cy="817444"/>
          </a:xfrm>
          <a:prstGeom prst="rect">
            <a:avLst/>
          </a:prstGeom>
        </p:spPr>
        <p:txBody>
          <a:bodyPr anchor="ctr" anchorCtr="0"/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4400" b="1" dirty="0">
                <a:solidFill>
                  <a:schemeClr val="bg1"/>
                </a:solidFill>
              </a:rPr>
              <a:t>|</a:t>
            </a:r>
            <a:endParaRPr lang="en-US" sz="4400" b="1" dirty="0">
              <a:solidFill>
                <a:schemeClr val="bg1"/>
              </a:solidFill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7F4F140-4ED4-BB4A-8139-42426EAA310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02036" y="2692400"/>
            <a:ext cx="5929746" cy="817563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4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Type of presentation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75353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Colum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1AF56B-F788-C64F-A66F-67EBABD2EB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60818" cy="43513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C43387-59AA-844B-ABF9-008D08F045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9A3B50-73C6-2546-A508-37AB1805C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F61D0-4F99-E94E-B6E5-E2ED5C51A0A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3D6CA126-85D5-A245-805F-10F2EBECF9E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1114196"/>
            <a:ext cx="10509250" cy="31865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GB" dirty="0"/>
              <a:t>Subtitle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01C8956-FFFD-BD4F-AA7E-FF4AB2603B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35904"/>
            <a:ext cx="10515600" cy="771208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en-GB" dirty="0"/>
              <a:t>Slide title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5B2545B-477D-2B44-9F38-784208224FD0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6206838" y="1825625"/>
            <a:ext cx="5160818" cy="43513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498755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_Colum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1AF56B-F788-C64F-A66F-67EBABD2EB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373582" cy="4351338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C43387-59AA-844B-ABF9-008D08F045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9A3B50-73C6-2546-A508-37AB1805C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F61D0-4F99-E94E-B6E5-E2ED5C51A0A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3D6CA126-85D5-A245-805F-10F2EBECF9E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1114196"/>
            <a:ext cx="10509250" cy="31865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GB" dirty="0"/>
              <a:t>Subtitle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01C8956-FFFD-BD4F-AA7E-FF4AB2603B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35904"/>
            <a:ext cx="10515600" cy="771208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en-GB" dirty="0"/>
              <a:t>Slide title</a:t>
            </a:r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E9BBBD7-77E2-894F-B80F-D197551CA5EF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406034" y="1825625"/>
            <a:ext cx="3373582" cy="4351338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B5A8AAB5-711A-FA4A-98BF-513E3E31DE31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7980220" y="1825625"/>
            <a:ext cx="3373582" cy="4351338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277719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_Pictur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1AF56B-F788-C64F-A66F-67EBABD2EB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60818" cy="43513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C43387-59AA-844B-ABF9-008D08F045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9A3B50-73C6-2546-A508-37AB1805C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F61D0-4F99-E94E-B6E5-E2ED5C51A0A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3D6CA126-85D5-A245-805F-10F2EBECF9E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1114196"/>
            <a:ext cx="10509250" cy="31865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GB" dirty="0"/>
              <a:t>Subtitle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01C8956-FFFD-BD4F-AA7E-FF4AB2603B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35904"/>
            <a:ext cx="10515600" cy="771208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en-GB" dirty="0"/>
              <a:t>Slide title</a:t>
            </a:r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1041B5E4-2E3B-5545-9642-475AE2305FB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86632" y="1822450"/>
            <a:ext cx="5160818" cy="43513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48820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_Strip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1AF56B-F788-C64F-A66F-67EBABD2EB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83616" y="3904209"/>
            <a:ext cx="8818418" cy="174567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C43387-59AA-844B-ABF9-008D08F045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9A3B50-73C6-2546-A508-37AB1805C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F61D0-4F99-E94E-B6E5-E2ED5C51A0A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3D6CA126-85D5-A245-805F-10F2EBECF9E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1114196"/>
            <a:ext cx="10509250" cy="31865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GB" dirty="0"/>
              <a:t>Subtitle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01C8956-FFFD-BD4F-AA7E-FF4AB2603B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35904"/>
            <a:ext cx="10515600" cy="771208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en-GB" dirty="0"/>
              <a:t>Slide title</a:t>
            </a:r>
            <a:endParaRPr lang="en-US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0863314D-BB24-F542-8DC8-E44A6EB5730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847181" y="3108783"/>
            <a:ext cx="6497638" cy="59667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Text Description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29158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_Product_Claim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C43387-59AA-844B-ABF9-008D08F045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9A3B50-73C6-2546-A508-37AB1805C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F61D0-4F99-E94E-B6E5-E2ED5C51A0A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3D6CA126-85D5-A245-805F-10F2EBECF9E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1114196"/>
            <a:ext cx="10509250" cy="31865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GB" dirty="0"/>
              <a:t>Subtitle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01C8956-FFFD-BD4F-AA7E-FF4AB2603B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35904"/>
            <a:ext cx="10515600" cy="771208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en-GB" dirty="0"/>
              <a:t>Slide title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076A531-2B3F-EC4C-98A7-3F7F43E8B961}"/>
              </a:ext>
            </a:extLst>
          </p:cNvPr>
          <p:cNvSpPr/>
          <p:nvPr userDrawn="1"/>
        </p:nvSpPr>
        <p:spPr>
          <a:xfrm>
            <a:off x="0" y="1828800"/>
            <a:ext cx="6096000" cy="4128655"/>
          </a:xfrm>
          <a:prstGeom prst="rect">
            <a:avLst/>
          </a:prstGeom>
          <a:solidFill>
            <a:schemeClr val="accent3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0863314D-BB24-F542-8DC8-E44A6EB5730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08299" y="1979326"/>
            <a:ext cx="5479401" cy="126024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32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Text Statement/Claim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1AF56B-F788-C64F-A66F-67EBABD2EB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8299" y="3472510"/>
            <a:ext cx="5479401" cy="227129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bg1"/>
                </a:solidFill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1176686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pplicatio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59E5E300-42BE-E241-A29B-37C5C87E893A}"/>
              </a:ext>
            </a:extLst>
          </p:cNvPr>
          <p:cNvSpPr/>
          <p:nvPr userDrawn="1"/>
        </p:nvSpPr>
        <p:spPr>
          <a:xfrm>
            <a:off x="6095999" y="0"/>
            <a:ext cx="6096001" cy="3429000"/>
          </a:xfrm>
          <a:prstGeom prst="rect">
            <a:avLst/>
          </a:prstGeom>
          <a:solidFill>
            <a:schemeClr val="accent3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709CEE2-A9A2-044E-AE9A-FDB14632D9D5}"/>
              </a:ext>
            </a:extLst>
          </p:cNvPr>
          <p:cNvSpPr/>
          <p:nvPr userDrawn="1"/>
        </p:nvSpPr>
        <p:spPr>
          <a:xfrm>
            <a:off x="0" y="3429000"/>
            <a:ext cx="6096001" cy="3429000"/>
          </a:xfrm>
          <a:prstGeom prst="rect">
            <a:avLst/>
          </a:prstGeom>
          <a:solidFill>
            <a:schemeClr val="accent4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01C8956-FFFD-BD4F-AA7E-FF4AB2603B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35904"/>
            <a:ext cx="6096000" cy="771208"/>
          </a:xfrm>
          <a:prstGeom prst="rect">
            <a:avLst/>
          </a:prstGeom>
        </p:spPr>
        <p:txBody>
          <a:bodyPr/>
          <a:lstStyle>
            <a:lvl1pPr algn="ctr"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GB" dirty="0"/>
              <a:t>Application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1AF56B-F788-C64F-A66F-67EBABD2EB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9" y="1243016"/>
            <a:ext cx="6095999" cy="20806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5570E100-7288-2945-B06E-80CB56D907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7DB4BD72-24DA-674C-BA45-1A1D60F02DA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96000" y="3429000"/>
            <a:ext cx="6096000" cy="34290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3EBBCBAE-ABFD-BA43-9A55-6B97837B92A3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0" y="4663476"/>
            <a:ext cx="6095999" cy="20806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127268DC-7A98-AA4C-9AFF-E29F74E432C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3637457"/>
            <a:ext cx="6096000" cy="8175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/>
            </a:lvl1pPr>
          </a:lstStyle>
          <a:p>
            <a:pPr lvl="0"/>
            <a:r>
              <a:rPr lang="en-GB" dirty="0"/>
              <a:t>Application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98723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elcom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EDF3021-C476-034F-8925-1CA44DF980E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C3AD828F-653C-E647-8019-A82FC8A2FFD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326856" y="1108941"/>
            <a:ext cx="1538287" cy="15509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</a:lstStyle>
          <a:p>
            <a:r>
              <a:rPr lang="en-US" dirty="0"/>
              <a:t>Customer Icon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A5DF58B-BD03-4C45-9B11-A4883908304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992438" y="2660650"/>
            <a:ext cx="6137275" cy="7683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8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Welcome Slide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35E889CE-5DF6-1C4A-BAB0-3FDCCFABA70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Business Proposal Template</a:t>
            </a:r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57894C7-BB53-874A-A6DF-19B28F15542B}"/>
              </a:ext>
            </a:extLst>
          </p:cNvPr>
          <p:cNvCxnSpPr/>
          <p:nvPr userDrawn="1"/>
        </p:nvCxnSpPr>
        <p:spPr>
          <a:xfrm>
            <a:off x="5458691" y="3498275"/>
            <a:ext cx="1246909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36395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_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768095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1_Lef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6B1FB09-73A2-1B40-8E36-227A7D3B62CD}"/>
              </a:ext>
            </a:extLst>
          </p:cNvPr>
          <p:cNvSpPr/>
          <p:nvPr userDrawn="1"/>
        </p:nvSpPr>
        <p:spPr>
          <a:xfrm>
            <a:off x="0" y="0"/>
            <a:ext cx="4239491" cy="6858000"/>
          </a:xfrm>
          <a:prstGeom prst="rect">
            <a:avLst/>
          </a:prstGeom>
          <a:solidFill>
            <a:schemeClr val="accent3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23DB69-2BA8-9C4E-8747-B4957E56835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6813" y="956252"/>
            <a:ext cx="3725863" cy="4530725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None/>
              <a:defRPr sz="2400">
                <a:solidFill>
                  <a:schemeClr val="bg1"/>
                </a:solidFill>
              </a:defRPr>
            </a:lvl3pPr>
            <a:lvl4pPr marL="1371600" indent="0">
              <a:buNone/>
              <a:defRPr sz="2000">
                <a:solidFill>
                  <a:schemeClr val="bg1"/>
                </a:solidFill>
              </a:defRPr>
            </a:lvl4pPr>
            <a:lvl5pPr marL="1828800" indent="0">
              <a:buNone/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225109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2_Righ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73450F9-6572-6448-A8CA-075FD0D7C6EF}"/>
              </a:ext>
            </a:extLst>
          </p:cNvPr>
          <p:cNvSpPr/>
          <p:nvPr userDrawn="1"/>
        </p:nvSpPr>
        <p:spPr>
          <a:xfrm>
            <a:off x="7952509" y="0"/>
            <a:ext cx="4239491" cy="6858000"/>
          </a:xfrm>
          <a:prstGeom prst="rect">
            <a:avLst/>
          </a:prstGeom>
          <a:solidFill>
            <a:schemeClr val="accent4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F8A96CA8-E651-994D-BC81-362298519C7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209322" y="956252"/>
            <a:ext cx="3725863" cy="4530725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457200" indent="0">
              <a:buNone/>
              <a:defRPr sz="2800">
                <a:solidFill>
                  <a:schemeClr val="tx1"/>
                </a:solidFill>
              </a:defRPr>
            </a:lvl2pPr>
            <a:lvl3pPr marL="914400" indent="0">
              <a:buNone/>
              <a:defRPr sz="2400">
                <a:solidFill>
                  <a:schemeClr val="tx1"/>
                </a:solidFill>
              </a:defRPr>
            </a:lvl3pPr>
            <a:lvl4pPr marL="1371600" indent="0">
              <a:buNone/>
              <a:defRPr sz="2000">
                <a:solidFill>
                  <a:schemeClr val="tx1"/>
                </a:solidFill>
              </a:defRPr>
            </a:lvl4pPr>
            <a:lvl5pPr marL="1828800" indent="0">
              <a:buNone/>
              <a:defRPr sz="2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57943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2_Corn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9A8E6F6-4CBD-DA45-B3AB-6F39F10E909D}"/>
              </a:ext>
            </a:extLst>
          </p:cNvPr>
          <p:cNvSpPr/>
          <p:nvPr userDrawn="1"/>
        </p:nvSpPr>
        <p:spPr>
          <a:xfrm>
            <a:off x="6096001" y="3429000"/>
            <a:ext cx="6096000" cy="3440140"/>
          </a:xfrm>
          <a:prstGeom prst="rect">
            <a:avLst/>
          </a:prstGeom>
          <a:solidFill>
            <a:schemeClr val="accent5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Font typeface="Arial" panose="020B0604020202020204" pitchFamily="34" charset="0"/>
              <a:buNone/>
            </a:pPr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241CD770-4E9D-3649-89CA-0DC7309C897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397588" y="4585854"/>
            <a:ext cx="5600447" cy="2045566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chemeClr val="bg1"/>
                </a:solidFill>
              </a:defRPr>
            </a:lvl1pPr>
            <a:lvl2pPr marL="457200" indent="0">
              <a:buNone/>
              <a:defRPr sz="2400">
                <a:solidFill>
                  <a:schemeClr val="bg1"/>
                </a:solidFill>
              </a:defRPr>
            </a:lvl2pPr>
            <a:lvl3pPr marL="914400" indent="0">
              <a:buNone/>
              <a:defRPr sz="2000">
                <a:solidFill>
                  <a:schemeClr val="bg1"/>
                </a:solidFill>
              </a:defRPr>
            </a:lvl3pPr>
            <a:lvl4pPr marL="1371600" indent="0">
              <a:buNone/>
              <a:defRPr sz="2000">
                <a:solidFill>
                  <a:schemeClr val="bg1"/>
                </a:solidFill>
              </a:defRPr>
            </a:lvl4pPr>
            <a:lvl5pPr marL="1828800" indent="0">
              <a:buNone/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50D1901-AB23-C047-9A32-FF918619865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59525" y="3740150"/>
            <a:ext cx="5624513" cy="609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Slide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04908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2_Cent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26988-F77D-E64A-BB93-DE95A2353F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35904"/>
            <a:ext cx="10515600" cy="771208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en-GB" dirty="0"/>
              <a:t>Slide title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CF779DD-49FF-E342-9E13-144AA90EFB4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1114196"/>
            <a:ext cx="10509250" cy="31865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GB" dirty="0"/>
              <a:t>Subtitle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64D7852-A8C0-8A4D-9F97-75F7C4FFEDD1}"/>
              </a:ext>
            </a:extLst>
          </p:cNvPr>
          <p:cNvSpPr/>
          <p:nvPr userDrawn="1"/>
        </p:nvSpPr>
        <p:spPr>
          <a:xfrm>
            <a:off x="3086388" y="2044640"/>
            <a:ext cx="6012873" cy="3699164"/>
          </a:xfrm>
          <a:prstGeom prst="rect">
            <a:avLst/>
          </a:prstGeom>
          <a:solidFill>
            <a:schemeClr val="bg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A536528-2328-604C-BEC4-1733BA6429A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97382" y="2452772"/>
            <a:ext cx="5583381" cy="62293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200"/>
            </a:lvl1pPr>
          </a:lstStyle>
          <a:p>
            <a:pPr lvl="0"/>
            <a:r>
              <a:rPr lang="en-GB" dirty="0"/>
              <a:t>Text Description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EF2DAF4-CBE4-0649-89C8-E4288E05831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97238" y="3429000"/>
            <a:ext cx="5583237" cy="2057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3167000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i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C43387-59AA-844B-ABF9-008D08F045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9A3B50-73C6-2546-A508-37AB1805C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F61D0-4F99-E94E-B6E5-E2ED5C51A0A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3D6CA126-85D5-A245-805F-10F2EBECF9E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1114196"/>
            <a:ext cx="10509250" cy="31865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GB" dirty="0"/>
              <a:t>Subtitle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01C8956-FFFD-BD4F-AA7E-FF4AB2603B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35904"/>
            <a:ext cx="10515600" cy="771208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en-GB" dirty="0"/>
              <a:t>Slide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98030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_Colum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1AF56B-F788-C64F-A66F-67EBABD2EB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C43387-59AA-844B-ABF9-008D08F045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9A3B50-73C6-2546-A508-37AB1805C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F61D0-4F99-E94E-B6E5-E2ED5C51A0A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3D6CA126-85D5-A245-805F-10F2EBECF9E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1114196"/>
            <a:ext cx="10509250" cy="31865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GB" dirty="0"/>
              <a:t>Subtitle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01C8956-FFFD-BD4F-AA7E-FF4AB2603B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35904"/>
            <a:ext cx="10515600" cy="771208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en-GB" dirty="0"/>
              <a:t>Slide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59006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90CEE8-5A0D-A440-8F59-E59682A27A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622097"/>
            <a:ext cx="4114800" cy="19875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Proprietary © </a:t>
            </a:r>
            <a:r>
              <a:rPr lang="en-US" dirty="0" err="1"/>
              <a:t>Eridan</a:t>
            </a:r>
            <a:r>
              <a:rPr lang="en-US" dirty="0"/>
              <a:t> 2019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8C3BED-6694-7B47-B809-6095BBE494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524500" y="6423342"/>
            <a:ext cx="1143000" cy="19875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6F61D0-4F99-E94E-B6E5-E2ED5C51A0A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72BDAB3-5B5C-F740-ABCA-A0ED5CE537AC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0640" y="6053613"/>
            <a:ext cx="1770754" cy="739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9219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1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50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E7FFE7-B0FC-3F4C-A0EB-D14C959F2E2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Intern Exit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0ECFE3-49E8-CA4E-9F6A-05C58F8C0A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85334" y="3605743"/>
            <a:ext cx="9144000" cy="365125"/>
          </a:xfrm>
        </p:spPr>
        <p:txBody>
          <a:bodyPr/>
          <a:lstStyle/>
          <a:p>
            <a:r>
              <a:rPr lang="en-US" sz="2400" i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Chengming Li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E294E6-2185-EE43-8DF9-7211B49E6E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Presentation</a:t>
            </a:r>
          </a:p>
        </p:txBody>
      </p:sp>
    </p:spTree>
    <p:extLst>
      <p:ext uri="{BB962C8B-B14F-4D97-AF65-F5344CB8AC3E}">
        <p14:creationId xmlns:p14="http://schemas.microsoft.com/office/powerpoint/2010/main" val="505100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B9308E3-F7ED-A24C-956A-1653D6AF7B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5181" y="1029337"/>
            <a:ext cx="10515599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err="1"/>
              <a:t>pyEridanLab</a:t>
            </a:r>
            <a:endParaRPr lang="en-US" dirty="0"/>
          </a:p>
          <a:p>
            <a:r>
              <a:rPr lang="en-US" sz="2000" dirty="0"/>
              <a:t>Need help for Python usage?</a:t>
            </a:r>
            <a:r>
              <a:rPr lang="en-US" sz="1600" dirty="0"/>
              <a:t> </a:t>
            </a:r>
            <a:r>
              <a:rPr lang="en-US" sz="1800" dirty="0"/>
              <a:t>--&gt;</a:t>
            </a:r>
            <a:r>
              <a:rPr lang="en-US" sz="1800" b="1" dirty="0"/>
              <a:t> Python Help Script!</a:t>
            </a:r>
            <a:endParaRPr lang="en-US" sz="2000" b="1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7703A5D-750D-E84E-B2A7-852F989A5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Accomplished Projects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686B338C-6C40-BA10-757A-700E3DD099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7897" y="1975801"/>
            <a:ext cx="8799625" cy="4729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3580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B9308E3-F7ED-A24C-956A-1653D6AF7B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5181" y="1029337"/>
            <a:ext cx="10515599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err="1"/>
              <a:t>pyEridanLab</a:t>
            </a:r>
            <a:endParaRPr lang="en-US" dirty="0"/>
          </a:p>
          <a:p>
            <a:r>
              <a:rPr lang="en-US" sz="2000" dirty="0"/>
              <a:t>Hands off?</a:t>
            </a:r>
            <a:r>
              <a:rPr lang="en-US" sz="1600" dirty="0"/>
              <a:t> </a:t>
            </a:r>
            <a:r>
              <a:rPr lang="en-US" sz="1800" dirty="0"/>
              <a:t>--&gt;</a:t>
            </a:r>
            <a:r>
              <a:rPr lang="en-US" sz="1800" b="1" dirty="0"/>
              <a:t> </a:t>
            </a:r>
            <a:r>
              <a:rPr lang="en-US" sz="1800" dirty="0"/>
              <a:t>Confluence Page</a:t>
            </a:r>
            <a:endParaRPr lang="en-US" sz="20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7703A5D-750D-E84E-B2A7-852F989A5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Accomplished Projects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DDC75FC3-3F51-DC07-2632-A1906BE7FA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86227"/>
            <a:ext cx="8088672" cy="4661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465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B9308E3-F7ED-A24C-956A-1653D6AF7B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5181" y="1029337"/>
            <a:ext cx="10515599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2. Temperature Chamber</a:t>
            </a:r>
          </a:p>
          <a:p>
            <a:pPr marL="0" indent="0">
              <a:buNone/>
            </a:pPr>
            <a:r>
              <a:rPr lang="en-US" sz="2000" dirty="0"/>
              <a:t>The Problem? Why?</a:t>
            </a:r>
          </a:p>
          <a:p>
            <a:r>
              <a:rPr lang="en-US" sz="2000" dirty="0"/>
              <a:t>Oscillation during the heating/cooling</a:t>
            </a:r>
          </a:p>
          <a:p>
            <a:r>
              <a:rPr lang="en-US" sz="2000" dirty="0"/>
              <a:t>How to know if there is an error in 30s</a:t>
            </a:r>
          </a:p>
          <a:p>
            <a:pPr lvl="1"/>
            <a:r>
              <a:rPr lang="en-US" sz="1600" dirty="0"/>
              <a:t>Whether the hardware switch is on</a:t>
            </a:r>
          </a:p>
          <a:p>
            <a:pPr lvl="1"/>
            <a:r>
              <a:rPr lang="en-US" sz="1600" dirty="0"/>
              <a:t>Whether it is going to the right direction</a:t>
            </a:r>
          </a:p>
          <a:p>
            <a:r>
              <a:rPr lang="en-US" sz="2000" dirty="0"/>
              <a:t>How to handle the overshooting</a:t>
            </a:r>
            <a:endParaRPr lang="en-US" sz="1600" dirty="0"/>
          </a:p>
          <a:p>
            <a:pPr marL="0" indent="0">
              <a:buNone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7703A5D-750D-E84E-B2A7-852F989A5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Accomplished Projects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0FC707-E79D-08B3-F3AC-4DF6FFC990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2628" y="1007112"/>
            <a:ext cx="2977978" cy="2977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7283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B9308E3-F7ED-A24C-956A-1653D6AF7B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5181" y="1029337"/>
            <a:ext cx="10515599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2. Temperature Chamber</a:t>
            </a:r>
          </a:p>
          <a:p>
            <a:pPr marL="0" indent="0">
              <a:buNone/>
            </a:pPr>
            <a:r>
              <a:rPr lang="en-US" sz="2000" dirty="0"/>
              <a:t>The Solution -&gt; How !?:</a:t>
            </a:r>
          </a:p>
          <a:p>
            <a:r>
              <a:rPr lang="en-US" sz="2000" dirty="0"/>
              <a:t>Oscillation during the heating/cooling</a:t>
            </a:r>
          </a:p>
          <a:p>
            <a:pPr lvl="1"/>
            <a:r>
              <a:rPr lang="en-US" sz="1600" dirty="0" err="1"/>
              <a:t>AutoTune</a:t>
            </a:r>
            <a:r>
              <a:rPr lang="en-US" sz="1600" dirty="0"/>
              <a:t>-off </a:t>
            </a:r>
          </a:p>
          <a:p>
            <a:r>
              <a:rPr lang="en-US" sz="2000" dirty="0"/>
              <a:t>How to know if there is error in 30s</a:t>
            </a:r>
          </a:p>
          <a:p>
            <a:pPr lvl="1"/>
            <a:r>
              <a:rPr lang="en-US" sz="1600" dirty="0"/>
              <a:t>Whether the hardware switch is on</a:t>
            </a:r>
          </a:p>
          <a:p>
            <a:pPr lvl="2"/>
            <a:r>
              <a:rPr lang="en-US" sz="1200" dirty="0"/>
              <a:t>Check if the temperature change after starting the program</a:t>
            </a:r>
          </a:p>
          <a:p>
            <a:pPr lvl="1"/>
            <a:r>
              <a:rPr lang="en-US" sz="1600" dirty="0"/>
              <a:t>Whether it is going to the right direction</a:t>
            </a:r>
          </a:p>
          <a:p>
            <a:pPr lvl="2"/>
            <a:r>
              <a:rPr lang="en-US" sz="1200" dirty="0"/>
              <a:t>Compare the delta between current temp and target temp</a:t>
            </a:r>
          </a:p>
          <a:p>
            <a:r>
              <a:rPr lang="en-US" sz="2000" dirty="0"/>
              <a:t>How to handle the overshooting</a:t>
            </a:r>
          </a:p>
          <a:p>
            <a:pPr lvl="1"/>
            <a:r>
              <a:rPr lang="en-US" sz="1600" dirty="0"/>
              <a:t>Make sure it converges for 30s</a:t>
            </a:r>
          </a:p>
          <a:p>
            <a:pPr marL="0" indent="0">
              <a:buNone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7703A5D-750D-E84E-B2A7-852F989A5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Accomplished Projects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D7552B-6146-49B3-9285-9742A39825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1974" y="1029337"/>
            <a:ext cx="2981202" cy="2981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5272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B9308E3-F7ED-A24C-956A-1653D6AF7B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5181" y="1029337"/>
            <a:ext cx="10515599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2. Temperature Chamber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7703A5D-750D-E84E-B2A7-852F989A5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Accomplished Projects</a:t>
            </a:r>
          </a:p>
        </p:txBody>
      </p:sp>
      <p:pic>
        <p:nvPicPr>
          <p:cNvPr id="6" name="Picture 5" descr="A graph with blue lines&#10;&#10;Description automatically generated">
            <a:extLst>
              <a:ext uri="{FF2B5EF4-FFF2-40B4-BE49-F238E27FC236}">
                <a16:creationId xmlns:a16="http://schemas.microsoft.com/office/drawing/2014/main" id="{6327657E-D061-7255-F39C-089A81CC68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2980" y="2773391"/>
            <a:ext cx="4417281" cy="3217986"/>
          </a:xfrm>
          <a:prstGeom prst="rect">
            <a:avLst/>
          </a:prstGeom>
        </p:spPr>
      </p:pic>
      <p:pic>
        <p:nvPicPr>
          <p:cNvPr id="5" name="Picture 4" descr="A graph with a line&#10;&#10;Description automatically generated">
            <a:extLst>
              <a:ext uri="{FF2B5EF4-FFF2-40B4-BE49-F238E27FC236}">
                <a16:creationId xmlns:a16="http://schemas.microsoft.com/office/drawing/2014/main" id="{1731C2FD-42B6-9A6B-7C73-C891120EE1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460" y="2665350"/>
            <a:ext cx="4115500" cy="332602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38CAABB-35E5-4DF0-E910-7CA92F00BFFE}"/>
              </a:ext>
            </a:extLst>
          </p:cNvPr>
          <p:cNvSpPr txBox="1"/>
          <p:nvPr/>
        </p:nvSpPr>
        <p:spPr>
          <a:xfrm>
            <a:off x="2250369" y="2075976"/>
            <a:ext cx="9396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Before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2A1336-6E1D-4856-A6C9-679F546CE3B1}"/>
              </a:ext>
            </a:extLst>
          </p:cNvPr>
          <p:cNvSpPr txBox="1"/>
          <p:nvPr/>
        </p:nvSpPr>
        <p:spPr>
          <a:xfrm>
            <a:off x="8039181" y="2075976"/>
            <a:ext cx="7248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After</a:t>
            </a:r>
          </a:p>
        </p:txBody>
      </p:sp>
    </p:spTree>
    <p:extLst>
      <p:ext uri="{BB962C8B-B14F-4D97-AF65-F5344CB8AC3E}">
        <p14:creationId xmlns:p14="http://schemas.microsoft.com/office/powerpoint/2010/main" val="15307560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B9308E3-F7ED-A24C-956A-1653D6AF7B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5181" y="1029337"/>
            <a:ext cx="10515599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3. Digital Multimeter</a:t>
            </a:r>
          </a:p>
          <a:p>
            <a:pPr marL="0" indent="0">
              <a:buNone/>
            </a:pPr>
            <a:r>
              <a:rPr lang="en-US" sz="1800" dirty="0"/>
              <a:t>The Problem? Why?</a:t>
            </a:r>
          </a:p>
          <a:p>
            <a:r>
              <a:rPr lang="en-US" sz="1800" dirty="0"/>
              <a:t>Read Temperature from DMM</a:t>
            </a:r>
          </a:p>
          <a:p>
            <a:r>
              <a:rPr lang="en-US" sz="1800" dirty="0"/>
              <a:t>Different Models support different </a:t>
            </a:r>
            <a:r>
              <a:rPr lang="en-US" sz="1800" dirty="0" err="1"/>
              <a:t>Thermo</a:t>
            </a:r>
            <a:r>
              <a:rPr lang="en-US" sz="1800" dirty="0"/>
              <a:t> Probes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7703A5D-750D-E84E-B2A7-852F989A5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Accomplished Projects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83DC373-1F88-E257-211D-0D4966705A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5209" y="941559"/>
            <a:ext cx="3531610" cy="1461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6408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B9308E3-F7ED-A24C-956A-1653D6AF7B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5181" y="1029337"/>
            <a:ext cx="10515599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3. Digital Multimeter</a:t>
            </a:r>
          </a:p>
          <a:p>
            <a:pPr marL="0" indent="0">
              <a:buNone/>
            </a:pPr>
            <a:r>
              <a:rPr lang="en-US" sz="1800" dirty="0"/>
              <a:t>The Solution -&gt; How !?:</a:t>
            </a:r>
          </a:p>
          <a:p>
            <a:r>
              <a:rPr lang="en-US" sz="1800" dirty="0"/>
              <a:t>Read Temperature from DMM</a:t>
            </a:r>
          </a:p>
          <a:p>
            <a:pPr lvl="1"/>
            <a:r>
              <a:rPr lang="en-US" sz="1400" dirty="0"/>
              <a:t>Create </a:t>
            </a:r>
            <a:r>
              <a:rPr lang="en-US" sz="1400" dirty="0" err="1"/>
              <a:t>GetTemperature</a:t>
            </a:r>
            <a:r>
              <a:rPr lang="en-US" sz="1400" dirty="0"/>
              <a:t>() Function in C#</a:t>
            </a:r>
          </a:p>
          <a:p>
            <a:r>
              <a:rPr lang="en-US" sz="1800" dirty="0"/>
              <a:t>Different Models support different </a:t>
            </a:r>
            <a:r>
              <a:rPr lang="en-US" sz="1800" dirty="0" err="1"/>
              <a:t>Thermo</a:t>
            </a:r>
            <a:r>
              <a:rPr lang="en-US" sz="1800" dirty="0"/>
              <a:t> Probes</a:t>
            </a:r>
          </a:p>
          <a:p>
            <a:pPr lvl="1"/>
            <a:r>
              <a:rPr lang="en-US" sz="1400" dirty="0"/>
              <a:t>“Switch” Statement to choose </a:t>
            </a:r>
            <a:r>
              <a:rPr lang="en-US" sz="1400" dirty="0" err="1"/>
              <a:t>ThermoProbe</a:t>
            </a:r>
            <a:r>
              <a:rPr lang="en-US" sz="1400" dirty="0"/>
              <a:t> for different models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7703A5D-750D-E84E-B2A7-852F989A5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Accomplished Projects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83DC373-1F88-E257-211D-0D4966705A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4684" y="1007112"/>
            <a:ext cx="3780980" cy="1564638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1A97C1F9-053E-6339-FCEC-5AB36094A1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2522" y="3429000"/>
            <a:ext cx="6589079" cy="2876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2971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B9308E3-F7ED-A24C-956A-1653D6AF7B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5181" y="1029337"/>
            <a:ext cx="10515599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Be Proactive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Take the Responsibility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Try First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One Problem/Thing at a time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Be Precise/Easy to Understand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Marketing Requirements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7703A5D-750D-E84E-B2A7-852F989A5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Key takeaways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87668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B9308E3-F7ED-A24C-956A-1653D6AF7B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5181" y="1029337"/>
            <a:ext cx="10515599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C#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GitHub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Python Programming Practice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Instrument Interface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Batch Script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Vscode</a:t>
            </a:r>
            <a:r>
              <a:rPr lang="en-US" dirty="0"/>
              <a:t> config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PID Control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7703A5D-750D-E84E-B2A7-852F989A5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What skills do I learned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68933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B9308E3-F7ED-A24C-956A-1653D6AF7B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5181" y="1029337"/>
            <a:ext cx="10515599" cy="4351338"/>
          </a:xfrm>
        </p:spPr>
        <p:txBody>
          <a:bodyPr/>
          <a:lstStyle/>
          <a:p>
            <a:r>
              <a:rPr lang="en-US" dirty="0"/>
              <a:t>Shawn</a:t>
            </a:r>
          </a:p>
          <a:p>
            <a:r>
              <a:rPr lang="en-US" dirty="0"/>
              <a:t>Julio</a:t>
            </a:r>
          </a:p>
          <a:p>
            <a:r>
              <a:rPr lang="en-US" dirty="0"/>
              <a:t>Tanner</a:t>
            </a:r>
          </a:p>
          <a:p>
            <a:r>
              <a:rPr lang="en-US" dirty="0"/>
              <a:t>Angel</a:t>
            </a:r>
          </a:p>
          <a:p>
            <a:r>
              <a:rPr lang="en-US" dirty="0"/>
              <a:t>Jason</a:t>
            </a:r>
          </a:p>
          <a:p>
            <a:r>
              <a:rPr lang="en-US" dirty="0"/>
              <a:t>Hala</a:t>
            </a:r>
          </a:p>
          <a:p>
            <a:r>
              <a:rPr lang="en-US" dirty="0" err="1"/>
              <a:t>Eridan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7703A5D-750D-E84E-B2A7-852F989A5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4400" dirty="0"/>
              <a:t>Acknowledgement</a:t>
            </a:r>
            <a:br>
              <a:rPr lang="en-US" sz="4400" dirty="0"/>
            </a:b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21310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7624987-2AE9-0943-9DE9-5CB9AA09E0B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114196"/>
            <a:ext cx="10509250" cy="3085271"/>
          </a:xfrm>
        </p:spPr>
        <p:txBody>
          <a:bodyPr/>
          <a:lstStyle/>
          <a:p>
            <a:pPr marL="342900" indent="-342900" algn="l">
              <a:buFont typeface="+mj-lt"/>
              <a:buAutoNum type="arabicPeriod"/>
            </a:pPr>
            <a:r>
              <a:rPr lang="en-US" sz="2400" dirty="0"/>
              <a:t>About Me &amp; Future Journey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2400" dirty="0"/>
              <a:t>Accomplished Projects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2400" dirty="0"/>
              <a:t>Key takeaways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2400" dirty="0"/>
              <a:t>Acknowledgement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2400" dirty="0"/>
              <a:t>Q&amp;A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26ECE97-93F1-C94A-9AA1-EB47027D2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13038237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A8CD2C76-0454-C144-835E-D0FCE377620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A46DB4-A314-7748-9F6E-11A8C504F88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Q&amp;A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73882994-0C9B-564A-9116-43466EECA55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77E0F4-87D5-29D0-CC2E-9F3A5F8251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174" y="213591"/>
            <a:ext cx="2944486" cy="768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7897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70B1D13-87B5-094D-9DBC-FDB5963F25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BS Electrical &amp; Computer Engineering Degree at University of Colorado, Boulder</a:t>
            </a:r>
          </a:p>
          <a:p>
            <a:r>
              <a:rPr lang="en-US" sz="2400" dirty="0"/>
              <a:t>Will be MS Electrical &amp; Computer Engineering Student at University of California, San Diego</a:t>
            </a:r>
          </a:p>
          <a:p>
            <a:r>
              <a:rPr lang="en-US" sz="2400" dirty="0"/>
              <a:t>Here, at </a:t>
            </a:r>
            <a:r>
              <a:rPr lang="en-US" sz="2400" dirty="0" err="1"/>
              <a:t>Eridan</a:t>
            </a:r>
            <a:r>
              <a:rPr lang="en-US" sz="2400" dirty="0"/>
              <a:t>, RF Test Engineering Intern from June- Aug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9C70D9-BBCF-7B4F-896A-C4491448CD8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l"/>
            <a:r>
              <a:rPr lang="en-US" dirty="0"/>
              <a:t>Chengming(Steven) Li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09C439C-C0D9-8B40-B205-9D830A7362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About me</a:t>
            </a:r>
          </a:p>
        </p:txBody>
      </p:sp>
    </p:spTree>
    <p:extLst>
      <p:ext uri="{BB962C8B-B14F-4D97-AF65-F5344CB8AC3E}">
        <p14:creationId xmlns:p14="http://schemas.microsoft.com/office/powerpoint/2010/main" val="11355859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B9308E3-F7ED-A24C-956A-1653D6AF7B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5181" y="1029337"/>
            <a:ext cx="10515599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err="1"/>
              <a:t>pyEridanLab</a:t>
            </a:r>
            <a:endParaRPr lang="en-US" dirty="0"/>
          </a:p>
          <a:p>
            <a:pPr marL="0" indent="0">
              <a:buNone/>
            </a:pPr>
            <a:r>
              <a:rPr lang="en-US" sz="2000" dirty="0"/>
              <a:t>The Problem? Why?</a:t>
            </a:r>
          </a:p>
          <a:p>
            <a:r>
              <a:rPr lang="en-US" sz="2000" dirty="0"/>
              <a:t>Cost of MATLAB License </a:t>
            </a:r>
          </a:p>
          <a:p>
            <a:r>
              <a:rPr lang="en-US" sz="2000" dirty="0"/>
              <a:t>From C# to Python</a:t>
            </a:r>
          </a:p>
          <a:p>
            <a:r>
              <a:rPr lang="en-US" sz="2000" dirty="0"/>
              <a:t>How to use DLLs in python</a:t>
            </a:r>
          </a:p>
          <a:p>
            <a:endParaRPr lang="en-US" sz="20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7703A5D-750D-E84E-B2A7-852F989A5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Accomplished Projects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79E75D-0C86-E760-50E8-24C77EF233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0425" y="621508"/>
            <a:ext cx="3162300" cy="177879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2C2F867-DC66-CE81-3F0B-73FF143CE2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8032" y="4150408"/>
            <a:ext cx="3162302" cy="177879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F3936D3-3EF0-BABC-7057-1F233E47E0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82816" y="2341637"/>
            <a:ext cx="3089909" cy="1941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6638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B9308E3-F7ED-A24C-956A-1653D6AF7B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5181" y="1029337"/>
            <a:ext cx="10515599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err="1"/>
              <a:t>pyEridanLab</a:t>
            </a:r>
            <a:endParaRPr lang="en-US" dirty="0"/>
          </a:p>
          <a:p>
            <a:pPr marL="0" indent="0">
              <a:buNone/>
            </a:pPr>
            <a:r>
              <a:rPr lang="en-US" sz="1800" dirty="0"/>
              <a:t>The Solution -&gt; How !?:</a:t>
            </a:r>
          </a:p>
          <a:p>
            <a:r>
              <a:rPr lang="en-US" sz="1800" dirty="0"/>
              <a:t>Cost of MATLAB License </a:t>
            </a:r>
          </a:p>
          <a:p>
            <a:pPr lvl="1"/>
            <a:r>
              <a:rPr lang="en-US" sz="1400" dirty="0"/>
              <a:t>Use C# and Python. </a:t>
            </a:r>
          </a:p>
          <a:p>
            <a:pPr lvl="1"/>
            <a:r>
              <a:rPr lang="en-US" sz="1400" dirty="0"/>
              <a:t>Open source, </a:t>
            </a:r>
          </a:p>
          <a:p>
            <a:pPr lvl="1"/>
            <a:r>
              <a:rPr lang="en-US" sz="1400" dirty="0"/>
              <a:t>Free to use.</a:t>
            </a:r>
          </a:p>
          <a:p>
            <a:r>
              <a:rPr lang="en-US" sz="1800" dirty="0"/>
              <a:t>From C# to Python</a:t>
            </a:r>
          </a:p>
          <a:p>
            <a:pPr lvl="1"/>
            <a:r>
              <a:rPr lang="en-US" sz="1400" dirty="0"/>
              <a:t>Use Dynamic Link Library (DLL)</a:t>
            </a:r>
          </a:p>
          <a:p>
            <a:pPr lvl="1"/>
            <a:r>
              <a:rPr lang="en-US" sz="1400" dirty="0" err="1"/>
              <a:t>.Net</a:t>
            </a:r>
            <a:r>
              <a:rPr lang="en-US" sz="1400" dirty="0"/>
              <a:t> </a:t>
            </a:r>
          </a:p>
          <a:p>
            <a:pPr lvl="1"/>
            <a:r>
              <a:rPr lang="en-US" sz="1400" dirty="0" err="1"/>
              <a:t>pythonnet</a:t>
            </a:r>
            <a:endParaRPr lang="en-US" sz="1400" dirty="0"/>
          </a:p>
          <a:p>
            <a:r>
              <a:rPr lang="en-US" sz="1800" dirty="0"/>
              <a:t>How to use DLLs in python</a:t>
            </a:r>
          </a:p>
          <a:p>
            <a:pPr lvl="1"/>
            <a:r>
              <a:rPr lang="en-US" sz="1400" dirty="0"/>
              <a:t>Type hint files, .</a:t>
            </a:r>
            <a:r>
              <a:rPr lang="en-US" sz="1400" dirty="0" err="1"/>
              <a:t>pyi</a:t>
            </a:r>
            <a:endParaRPr lang="en-US" sz="1400" dirty="0"/>
          </a:p>
          <a:p>
            <a:pPr lvl="1"/>
            <a:r>
              <a:rPr lang="en-US" sz="1400" dirty="0"/>
              <a:t>Import </a:t>
            </a:r>
            <a:r>
              <a:rPr lang="en-US" sz="1400" dirty="0" err="1"/>
              <a:t>clr</a:t>
            </a:r>
            <a:endParaRPr lang="en-US" sz="14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7703A5D-750D-E84E-B2A7-852F989A5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Accomplished Projects</a:t>
            </a:r>
          </a:p>
        </p:txBody>
      </p:sp>
    </p:spTree>
    <p:extLst>
      <p:ext uri="{BB962C8B-B14F-4D97-AF65-F5344CB8AC3E}">
        <p14:creationId xmlns:p14="http://schemas.microsoft.com/office/powerpoint/2010/main" val="9160797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B9308E3-F7ED-A24C-956A-1653D6AF7B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5181" y="1029337"/>
            <a:ext cx="10515599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err="1"/>
              <a:t>pyEridanLab</a:t>
            </a:r>
            <a:endParaRPr lang="en-US" dirty="0"/>
          </a:p>
          <a:p>
            <a:r>
              <a:rPr lang="en-US" sz="2000" dirty="0"/>
              <a:t>What it looks like at the beginning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7703A5D-750D-E84E-B2A7-852F989A5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Accomplished Projects</a:t>
            </a:r>
          </a:p>
        </p:txBody>
      </p:sp>
      <p:pic>
        <p:nvPicPr>
          <p:cNvPr id="5" name="Picture 4" descr="A screenshot of a chat&#10;&#10;Description automatically generated">
            <a:extLst>
              <a:ext uri="{FF2B5EF4-FFF2-40B4-BE49-F238E27FC236}">
                <a16:creationId xmlns:a16="http://schemas.microsoft.com/office/drawing/2014/main" id="{0CF1C005-9027-ED64-E2D8-8C6895A74E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282455"/>
            <a:ext cx="10118756" cy="3632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1276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B9308E3-F7ED-A24C-956A-1653D6AF7B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5181" y="1029337"/>
            <a:ext cx="10515599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err="1"/>
              <a:t>pyEridanLab</a:t>
            </a:r>
            <a:endParaRPr lang="en-US" dirty="0"/>
          </a:p>
          <a:p>
            <a:r>
              <a:rPr lang="en-US" sz="2000" dirty="0"/>
              <a:t>After a month effort…</a:t>
            </a:r>
          </a:p>
          <a:p>
            <a:r>
              <a:rPr lang="en-US" sz="2000" dirty="0"/>
              <a:t>Ignore 65621 additions, which is </a:t>
            </a:r>
            <a:r>
              <a:rPr lang="en-US" sz="2000" dirty="0" err="1"/>
              <a:t>dlls</a:t>
            </a:r>
            <a:endParaRPr lang="en-US" sz="2000" dirty="0"/>
          </a:p>
          <a:p>
            <a:r>
              <a:rPr lang="en-US" sz="2000" dirty="0"/>
              <a:t>8265 lines of code, wrap everything from C#</a:t>
            </a:r>
          </a:p>
          <a:p>
            <a:endParaRPr lang="en-US" sz="2000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7703A5D-750D-E84E-B2A7-852F989A5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Accomplished Projects</a:t>
            </a:r>
          </a:p>
        </p:txBody>
      </p:sp>
      <p:pic>
        <p:nvPicPr>
          <p:cNvPr id="6" name="Picture 5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65B20A18-CF1F-2938-78CC-5314C966A5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180" y="3170383"/>
            <a:ext cx="4686954" cy="543001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5902412A-665F-3FEF-BF01-1215A8AD83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9867" y="124625"/>
            <a:ext cx="5703226" cy="5515850"/>
          </a:xfrm>
          <a:prstGeom prst="rect">
            <a:avLst/>
          </a:prstGeom>
        </p:spPr>
      </p:pic>
      <p:pic>
        <p:nvPicPr>
          <p:cNvPr id="10" name="Picture 9" descr="A black number on a white background&#10;&#10;Description automatically generated">
            <a:extLst>
              <a:ext uri="{FF2B5EF4-FFF2-40B4-BE49-F238E27FC236}">
                <a16:creationId xmlns:a16="http://schemas.microsoft.com/office/drawing/2014/main" id="{71817ABD-3D58-B8ED-77F1-379B2DFEA4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5181" y="3973184"/>
            <a:ext cx="2981741" cy="933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5342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B9308E3-F7ED-A24C-956A-1653D6AF7B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5181" y="1029337"/>
            <a:ext cx="10515599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err="1"/>
              <a:t>pyEridanLab</a:t>
            </a:r>
            <a:endParaRPr lang="en-US" dirty="0"/>
          </a:p>
          <a:p>
            <a:r>
              <a:rPr lang="en-US" sz="2000" dirty="0"/>
              <a:t>Double click to install everything as you need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7703A5D-750D-E84E-B2A7-852F989A5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Accomplished Projects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26D64EC4-99C0-E972-BEA7-3826777F45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050" y="2154725"/>
            <a:ext cx="10379749" cy="1865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984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B9308E3-F7ED-A24C-956A-1653D6AF7B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5181" y="1029337"/>
            <a:ext cx="10515599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err="1"/>
              <a:t>pyEridanLab</a:t>
            </a:r>
            <a:endParaRPr lang="en-US" dirty="0"/>
          </a:p>
          <a:p>
            <a:r>
              <a:rPr lang="en-US" sz="2000" dirty="0"/>
              <a:t>Need help for DLLs usage?</a:t>
            </a:r>
            <a:r>
              <a:rPr lang="en-US" sz="1600" dirty="0"/>
              <a:t> </a:t>
            </a:r>
            <a:r>
              <a:rPr lang="en-US" sz="1800" dirty="0"/>
              <a:t>--&gt;</a:t>
            </a:r>
            <a:r>
              <a:rPr lang="en-US" sz="1800" b="1" dirty="0"/>
              <a:t> DLL Help Script!</a:t>
            </a:r>
            <a:endParaRPr lang="en-US" sz="2000" b="1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7703A5D-750D-E84E-B2A7-852F989A5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Accomplished Projects</a:t>
            </a:r>
          </a:p>
        </p:txBody>
      </p:sp>
      <p:pic>
        <p:nvPicPr>
          <p:cNvPr id="6" name="Picture 5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971D6B58-A188-42CB-D5BF-C57DA8A30A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181" y="1948204"/>
            <a:ext cx="8706760" cy="4425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4267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Eridan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20230"/>
      </a:accent1>
      <a:accent2>
        <a:srgbClr val="0F41AE"/>
      </a:accent2>
      <a:accent3>
        <a:srgbClr val="1B8BCE"/>
      </a:accent3>
      <a:accent4>
        <a:srgbClr val="EB982A"/>
      </a:accent4>
      <a:accent5>
        <a:srgbClr val="C3002D"/>
      </a:accent5>
      <a:accent6>
        <a:srgbClr val="773F9B"/>
      </a:accent6>
      <a:hlink>
        <a:srgbClr val="0000FF"/>
      </a:hlink>
      <a:folHlink>
        <a:srgbClr val="FF00F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hengmingLi_Presentation" id="{F766CA9D-FF70-4046-8A58-E2F2582AEE5E}" vid="{B77E1385-FA93-4E37-83DA-61A83412255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Eridan_ChengmingLi_InternExitPresentation (1)</Template>
  <TotalTime>4551</TotalTime>
  <Words>1174</Words>
  <Application>Microsoft Office PowerPoint</Application>
  <PresentationFormat>Widescreen</PresentationFormat>
  <Paragraphs>209</Paragraphs>
  <Slides>20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3" baseType="lpstr">
      <vt:lpstr>Arial</vt:lpstr>
      <vt:lpstr>Calibri</vt:lpstr>
      <vt:lpstr>Office Theme</vt:lpstr>
      <vt:lpstr>Intern Exit</vt:lpstr>
      <vt:lpstr>Agenda</vt:lpstr>
      <vt:lpstr>About me</vt:lpstr>
      <vt:lpstr>Accomplished Projects</vt:lpstr>
      <vt:lpstr>Accomplished Projects</vt:lpstr>
      <vt:lpstr>Accomplished Projects</vt:lpstr>
      <vt:lpstr>Accomplished Projects</vt:lpstr>
      <vt:lpstr>Accomplished Projects</vt:lpstr>
      <vt:lpstr>Accomplished Projects</vt:lpstr>
      <vt:lpstr>Accomplished Projects</vt:lpstr>
      <vt:lpstr>Accomplished Projects</vt:lpstr>
      <vt:lpstr>Accomplished Projects</vt:lpstr>
      <vt:lpstr>Accomplished Projects</vt:lpstr>
      <vt:lpstr>Accomplished Projects</vt:lpstr>
      <vt:lpstr>Accomplished Projects</vt:lpstr>
      <vt:lpstr>Accomplished Projects</vt:lpstr>
      <vt:lpstr>Key takeaways </vt:lpstr>
      <vt:lpstr>What skills do I learned </vt:lpstr>
      <vt:lpstr>Acknowledgement 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Intern Exit</dc:title>
  <dc:creator>Chengming Li</dc:creator>
  <cp:lastModifiedBy>Chengming Li</cp:lastModifiedBy>
  <cp:revision>10</cp:revision>
  <dcterms:created xsi:type="dcterms:W3CDTF">2023-08-04T16:27:34Z</dcterms:created>
  <dcterms:modified xsi:type="dcterms:W3CDTF">2023-08-08T21:37:37Z</dcterms:modified>
</cp:coreProperties>
</file>